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8" r:id="rId4"/>
    <p:sldId id="269" r:id="rId5"/>
    <p:sldId id="267" r:id="rId6"/>
    <p:sldId id="265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5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43" autoAdjust="0"/>
  </p:normalViewPr>
  <p:slideViewPr>
    <p:cSldViewPr>
      <p:cViewPr varScale="1">
        <p:scale>
          <a:sx n="100" d="100"/>
          <a:sy n="100" d="100"/>
        </p:scale>
        <p:origin x="-19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B550A-AEF1-44D8-BAE3-5774A0305482}" type="datetimeFigureOut">
              <a:rPr lang="en-GB" smtClean="0"/>
              <a:t>29/05/2015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72CC1-7470-4C86-ABC8-1FC4CDD9E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730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72CC1-7470-4C86-ABC8-1FC4CDD9E73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55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Lots of stuff in</a:t>
            </a:r>
            <a:r>
              <a:rPr lang="en-GB" baseline="0" dirty="0" smtClean="0"/>
              <a:t> the policy that you can harness to meet your ambitions.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72CC1-7470-4C86-ABC8-1FC4CDD9E73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789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532D3-6134-40B9-A4D4-92858445E4FB}" type="datetimeFigureOut">
              <a:rPr lang="en-GB" smtClean="0"/>
              <a:t>29/05/2015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F068-EC4E-44FF-B834-F889B106C3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855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532D3-6134-40B9-A4D4-92858445E4FB}" type="datetimeFigureOut">
              <a:rPr lang="en-GB" smtClean="0"/>
              <a:t>29/05/2015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F068-EC4E-44FF-B834-F889B106C3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935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532D3-6134-40B9-A4D4-92858445E4FB}" type="datetimeFigureOut">
              <a:rPr lang="en-GB" smtClean="0"/>
              <a:t>29/05/2015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F068-EC4E-44FF-B834-F889B106C3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891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4839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532D3-6134-40B9-A4D4-92858445E4FB}" type="datetimeFigureOut">
              <a:rPr lang="en-GB" smtClean="0"/>
              <a:t>29/05/2015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F068-EC4E-44FF-B834-F889B106C3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709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532D3-6134-40B9-A4D4-92858445E4FB}" type="datetimeFigureOut">
              <a:rPr lang="en-GB" smtClean="0"/>
              <a:t>29/05/2015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F068-EC4E-44FF-B834-F889B106C3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41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532D3-6134-40B9-A4D4-92858445E4FB}" type="datetimeFigureOut">
              <a:rPr lang="en-GB" smtClean="0"/>
              <a:t>29/05/2015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F068-EC4E-44FF-B834-F889B106C3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64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532D3-6134-40B9-A4D4-92858445E4FB}" type="datetimeFigureOut">
              <a:rPr lang="en-GB" smtClean="0"/>
              <a:t>29/05/2015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F068-EC4E-44FF-B834-F889B106C3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160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532D3-6134-40B9-A4D4-92858445E4FB}" type="datetimeFigureOut">
              <a:rPr lang="en-GB" smtClean="0"/>
              <a:t>29/05/2015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F068-EC4E-44FF-B834-F889B106C3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303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532D3-6134-40B9-A4D4-92858445E4FB}" type="datetimeFigureOut">
              <a:rPr lang="en-GB" smtClean="0"/>
              <a:t>29/05/2015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F068-EC4E-44FF-B834-F889B106C3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712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532D3-6134-40B9-A4D4-92858445E4FB}" type="datetimeFigureOut">
              <a:rPr lang="en-GB" smtClean="0"/>
              <a:t>29/05/2015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F068-EC4E-44FF-B834-F889B106C3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70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532D3-6134-40B9-A4D4-92858445E4FB}" type="datetimeFigureOut">
              <a:rPr lang="en-GB" smtClean="0"/>
              <a:t>29/05/2015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AF068-EC4E-44FF-B834-F889B106C317}" type="slidenum">
              <a:rPr lang="en-GB" smtClean="0"/>
              <a:t>‹#›</a:t>
            </a:fld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332656"/>
            <a:ext cx="1911343" cy="1118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28" r="8199" b="4706"/>
          <a:stretch/>
        </p:blipFill>
        <p:spPr bwMode="auto">
          <a:xfrm>
            <a:off x="746" y="-27385"/>
            <a:ext cx="2461979" cy="6758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47" r="64870"/>
          <a:stretch/>
        </p:blipFill>
        <p:spPr bwMode="auto">
          <a:xfrm>
            <a:off x="1" y="6678571"/>
            <a:ext cx="1679900" cy="18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8676456" y="260648"/>
            <a:ext cx="400110" cy="201622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1400" dirty="0" smtClean="0"/>
              <a:t>p.magne@plymouth.ac.uk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7947488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ymouth.ac.uk/staff/pollyanna-magne" TargetMode="External"/><Relationship Id="rId2" Type="http://schemas.openxmlformats.org/officeDocument/2006/relationships/hyperlink" Target="mailto:p.magne@plymouth.ac.uk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iversitas21.com/news/details/32/rethinking-international-higher-education-curriculum-mapping-the-research-landscap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5722" y="2751063"/>
            <a:ext cx="6576718" cy="1470025"/>
          </a:xfrm>
        </p:spPr>
        <p:txBody>
          <a:bodyPr>
            <a:noAutofit/>
          </a:bodyPr>
          <a:lstStyle/>
          <a:p>
            <a:r>
              <a:rPr lang="en-GB" sz="4800" b="1" dirty="0" smtClean="0"/>
              <a:t>Developing an international curriculum:</a:t>
            </a:r>
            <a:br>
              <a:rPr lang="en-GB" sz="4800" b="1" dirty="0" smtClean="0"/>
            </a:br>
            <a:r>
              <a:rPr lang="en-GB" sz="4800" b="1" dirty="0" smtClean="0"/>
              <a:t>why and how?</a:t>
            </a:r>
            <a:endParaRPr lang="en-GB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339752" y="6322615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Pollyanna Magne: Educational Developer, Plymouth University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843808" y="5085184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SEDA Spring conference, May 2015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815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9994" y="2569191"/>
            <a:ext cx="53243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Appraisal of examples of international initiatives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48568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2" y="2374831"/>
            <a:ext cx="4104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Gap analysis</a:t>
            </a:r>
          </a:p>
          <a:p>
            <a:endParaRPr lang="en-GB" sz="3200" b="1" dirty="0"/>
          </a:p>
          <a:p>
            <a:r>
              <a:rPr lang="en-GB" sz="3200" b="1" dirty="0" smtClean="0"/>
              <a:t>Sharing of good ideas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1812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972017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Developing  ideas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67744" y="2132856"/>
            <a:ext cx="66247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n-GB" sz="2400" dirty="0" smtClean="0"/>
              <a:t>Design some classroom activities that could be incorporated into your curriculum</a:t>
            </a:r>
          </a:p>
          <a:p>
            <a:pPr marL="285750" indent="-285750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n-GB" sz="2400" dirty="0" smtClean="0"/>
              <a:t>Develop ideas that could work across your subject to share with your disciplinary team</a:t>
            </a:r>
            <a:endParaRPr lang="en-GB" sz="2400" dirty="0"/>
          </a:p>
          <a:p>
            <a:pPr marL="285750" indent="-285750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n-GB" sz="2400" dirty="0" smtClean="0"/>
              <a:t>Put together strategic ideas for your institution and identify appropriate channels to propose, share or disseminate</a:t>
            </a:r>
          </a:p>
          <a:p>
            <a:pPr marL="285750" indent="-285750">
              <a:spcBef>
                <a:spcPts val="2400"/>
              </a:spcBef>
              <a:buFont typeface="Wingdings" panose="05000000000000000000" pitchFamily="2" charset="2"/>
              <a:buChar char="§"/>
            </a:pP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339752" y="5847655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Feel free to share and discuss . . . 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0566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1700808"/>
            <a:ext cx="6048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Why?</a:t>
            </a:r>
          </a:p>
          <a:p>
            <a:r>
              <a:rPr lang="en-GB" sz="2400" dirty="0" smtClean="0"/>
              <a:t>Because we inhabit a globally connected world and graduates must be equipped to work effectively in the 21</a:t>
            </a:r>
            <a:r>
              <a:rPr lang="en-GB" sz="2400" baseline="30000" dirty="0" smtClean="0"/>
              <a:t>st</a:t>
            </a:r>
            <a:r>
              <a:rPr lang="en-GB" sz="2400" dirty="0" smtClean="0"/>
              <a:t> century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843808" y="3573016"/>
            <a:ext cx="5904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How?</a:t>
            </a:r>
          </a:p>
          <a:p>
            <a:r>
              <a:rPr lang="en-GB" sz="2400" dirty="0" smtClean="0"/>
              <a:t>By developing strategies that are supported by your institution, and activities that enrich the learning experience for </a:t>
            </a:r>
            <a:r>
              <a:rPr lang="en-GB" sz="2400" i="1" dirty="0" smtClean="0"/>
              <a:t>all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907704" y="620688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Internationalisation</a:t>
            </a:r>
            <a:endParaRPr lang="en-GB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07704" y="5949280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Pollyanna Magne:  </a:t>
            </a:r>
            <a:r>
              <a:rPr lang="en-GB" dirty="0" smtClean="0">
                <a:hlinkClick r:id="rId2"/>
              </a:rPr>
              <a:t>p.magne@plymouth.ac.uk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672408" y="6309320"/>
            <a:ext cx="543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3"/>
              </a:rPr>
              <a:t>https://www.plymouth.ac.uk/staff/pollyanna-magne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534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295" y="179348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References</a:t>
            </a:r>
            <a:endParaRPr lang="en-GB" b="1" dirty="0"/>
          </a:p>
        </p:txBody>
      </p:sp>
      <p:sp>
        <p:nvSpPr>
          <p:cNvPr id="3" name="Rectangle 2"/>
          <p:cNvSpPr/>
          <p:nvPr/>
        </p:nvSpPr>
        <p:spPr>
          <a:xfrm>
            <a:off x="467544" y="548680"/>
            <a:ext cx="828092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300" b="1" dirty="0"/>
              <a:t>Adelman, C. (1994) 'What employer expect of college graduates: international knowledge and second language skills'. </a:t>
            </a:r>
            <a:r>
              <a:rPr lang="en-GB" sz="1300" b="1" i="1" dirty="0"/>
              <a:t>World Education News and Reviews</a:t>
            </a:r>
            <a:r>
              <a:rPr lang="en-GB" sz="1300" b="1" dirty="0"/>
              <a:t>, Fall </a:t>
            </a:r>
          </a:p>
          <a:p>
            <a:pPr>
              <a:defRPr/>
            </a:pPr>
            <a:r>
              <a:rPr lang="en-GB" sz="1300" b="1" dirty="0"/>
              <a:t>Bennett, R. (2002) 'Employers' Demands for Personal Transferable Skills in Graduates: a content analysis of 1000 job advertisements and an associated empirical study'. </a:t>
            </a:r>
            <a:r>
              <a:rPr lang="en-GB" sz="1300" b="1" i="1" dirty="0"/>
              <a:t>Journal of Vocational Education &amp; Training</a:t>
            </a:r>
            <a:r>
              <a:rPr lang="en-GB" sz="1300" b="1" dirty="0"/>
              <a:t>, 54 (4). pp 457-476. </a:t>
            </a:r>
            <a:endParaRPr lang="en-GB" sz="1300" b="1" dirty="0" smtClean="0"/>
          </a:p>
          <a:p>
            <a:pPr>
              <a:defRPr/>
            </a:pPr>
            <a:r>
              <a:rPr lang="en-GB" sz="1300" b="1" dirty="0" smtClean="0"/>
              <a:t>Bremer</a:t>
            </a:r>
            <a:r>
              <a:rPr lang="en-GB" sz="1300" b="1" dirty="0"/>
              <a:t>, L. and van der </a:t>
            </a:r>
            <a:r>
              <a:rPr lang="en-GB" sz="1300" b="1" dirty="0" err="1"/>
              <a:t>Wende</a:t>
            </a:r>
            <a:r>
              <a:rPr lang="en-GB" sz="1300" b="1" dirty="0"/>
              <a:t>, M. (eds.) Internationalising the Curriculum in Higher Education: Experiences in the Netherlands. The Hague: Organisation for International Co-operation in Higher </a:t>
            </a:r>
            <a:r>
              <a:rPr lang="en-GB" sz="1300" b="1" dirty="0" smtClean="0"/>
              <a:t>Education</a:t>
            </a:r>
          </a:p>
          <a:p>
            <a:r>
              <a:rPr lang="en-GB" sz="1300" b="1" dirty="0" err="1"/>
              <a:t>Hazelkorn</a:t>
            </a:r>
            <a:r>
              <a:rPr lang="en-GB" sz="1300" b="1" dirty="0"/>
              <a:t>, E. (2008) 'Globalization, Internationalization, and Rankings.'.</a:t>
            </a:r>
            <a:r>
              <a:rPr lang="en-GB" sz="1300" b="1" i="1" dirty="0"/>
              <a:t> International Higher Education.</a:t>
            </a:r>
            <a:r>
              <a:rPr lang="en-GB" sz="1300" b="1" dirty="0"/>
              <a:t>,  pp 8-11. </a:t>
            </a:r>
            <a:endParaRPr lang="en-GB" sz="1300" b="1" dirty="0" smtClean="0"/>
          </a:p>
          <a:p>
            <a:r>
              <a:rPr lang="en-GB" sz="1300" b="1" dirty="0"/>
              <a:t>Knight, J. (2011) 'Education Hubs: a fad, a brand, an innovation?'. </a:t>
            </a:r>
            <a:r>
              <a:rPr lang="en-GB" sz="1300" b="1" i="1" dirty="0"/>
              <a:t>Journal of Studies in International Education</a:t>
            </a:r>
            <a:r>
              <a:rPr lang="en-GB" sz="1300" b="1" dirty="0"/>
              <a:t>, 15 (3). pp 221–240. </a:t>
            </a:r>
            <a:endParaRPr lang="en-GB" sz="1300" b="1" dirty="0" smtClean="0"/>
          </a:p>
          <a:p>
            <a:r>
              <a:rPr lang="en-GB" sz="1300" b="1" dirty="0"/>
              <a:t>Knight, J. (1999) Internationalisation of Higher Education in IMHE, </a:t>
            </a:r>
            <a:r>
              <a:rPr lang="en-GB" sz="1300" b="1" i="1" dirty="0"/>
              <a:t>Quality and Internationalisation in Higher Education, </a:t>
            </a:r>
            <a:r>
              <a:rPr lang="en-GB" sz="1300" b="1" dirty="0"/>
              <a:t>Paris: </a:t>
            </a:r>
            <a:r>
              <a:rPr lang="en-GB" sz="1300" b="1" dirty="0" smtClean="0"/>
              <a:t>OECD</a:t>
            </a:r>
          </a:p>
          <a:p>
            <a:r>
              <a:rPr lang="en-GB" sz="1300" b="1" dirty="0" err="1" smtClean="0"/>
              <a:t>Koehne</a:t>
            </a:r>
            <a:r>
              <a:rPr lang="en-GB" sz="1300" b="1" dirty="0"/>
              <a:t>, N. (2006) '(Be)coming, (Be)longing: Ways in which international students talk about themselves.'. </a:t>
            </a:r>
            <a:r>
              <a:rPr lang="en-GB" sz="1300" b="1" i="1" dirty="0"/>
              <a:t>Discourse: Studies in the cultural politics of education</a:t>
            </a:r>
            <a:r>
              <a:rPr lang="en-GB" sz="1300" b="1" dirty="0"/>
              <a:t>, 27 (2). pp 241-257.</a:t>
            </a:r>
          </a:p>
          <a:p>
            <a:pPr>
              <a:spcBef>
                <a:spcPts val="600"/>
              </a:spcBef>
              <a:defRPr/>
            </a:pPr>
            <a:r>
              <a:rPr lang="en-GB" sz="1300" b="1" dirty="0"/>
              <a:t>Lane, J. E. (2011) 'Importing Private Higher Education: International Branch Campuses'. </a:t>
            </a:r>
            <a:r>
              <a:rPr lang="en-GB" sz="1300" b="1" i="1" dirty="0"/>
              <a:t>Journal of Comparative Policy Analysis: Research and Practice</a:t>
            </a:r>
            <a:r>
              <a:rPr lang="en-GB" sz="1300" b="1" dirty="0"/>
              <a:t>, 13 (4). pp 367-381. </a:t>
            </a:r>
          </a:p>
          <a:p>
            <a:r>
              <a:rPr lang="en-GB" sz="1300" b="1" dirty="0" smtClean="0"/>
              <a:t>Magne</a:t>
            </a:r>
            <a:r>
              <a:rPr lang="en-GB" sz="1300" b="1" dirty="0"/>
              <a:t>, P. (2014) 'Internationalisation and curriculum development: why and how? Vol. 4: 3'. </a:t>
            </a:r>
            <a:r>
              <a:rPr lang="en-GB" sz="1300" b="1" i="1" dirty="0"/>
              <a:t>Journal of Pedagogic Development</a:t>
            </a:r>
            <a:r>
              <a:rPr lang="en-GB" sz="1300" b="1" dirty="0"/>
              <a:t>, 4 (3). pp 74-81</a:t>
            </a:r>
            <a:r>
              <a:rPr lang="en-GB" sz="1300" b="1" dirty="0" smtClean="0"/>
              <a:t>.</a:t>
            </a:r>
          </a:p>
          <a:p>
            <a:r>
              <a:rPr lang="en-US" sz="1300" b="1" dirty="0" err="1"/>
              <a:t>Organisation</a:t>
            </a:r>
            <a:r>
              <a:rPr lang="en-US" sz="1300" b="1" dirty="0"/>
              <a:t> for Economic Co-operation and Development (OECD) (1999) Quality and </a:t>
            </a:r>
            <a:r>
              <a:rPr lang="en-US" sz="1300" b="1" dirty="0" err="1"/>
              <a:t>internationalisation</a:t>
            </a:r>
            <a:r>
              <a:rPr lang="en-US" sz="1300" b="1" dirty="0"/>
              <a:t> in higher education. Brussels: OECD</a:t>
            </a:r>
          </a:p>
          <a:p>
            <a:r>
              <a:rPr lang="en-GB" sz="1300" b="1" dirty="0" err="1" smtClean="0"/>
              <a:t>Pegg</a:t>
            </a:r>
            <a:r>
              <a:rPr lang="en-GB" sz="1300" b="1" dirty="0"/>
              <a:t>, A. (2013) ''We think that's the future': curriculum reform initiatives in higher education'.[in York: Higher Education Academy. </a:t>
            </a:r>
            <a:endParaRPr lang="en-GB" sz="1300" b="1" dirty="0" smtClean="0"/>
          </a:p>
          <a:p>
            <a:r>
              <a:rPr lang="en-GB" sz="1300" b="1" dirty="0" smtClean="0"/>
              <a:t>Robson</a:t>
            </a:r>
            <a:r>
              <a:rPr lang="en-GB" sz="1300" b="1" dirty="0"/>
              <a:t>, S. (2011). "Internationalization: a transformative agenda for higher education?" Teachers and Teaching: Theory and Practice 17(6): 619-630.</a:t>
            </a:r>
          </a:p>
          <a:p>
            <a:r>
              <a:rPr lang="en-GB" sz="1300" b="1" dirty="0" err="1" smtClean="0"/>
              <a:t>Shiel</a:t>
            </a:r>
            <a:r>
              <a:rPr lang="en-GB" sz="1300" b="1" dirty="0"/>
              <a:t>, C. (2006) 'Developing the global citizen.'.</a:t>
            </a:r>
            <a:r>
              <a:rPr lang="en-GB" sz="1300" b="1" i="1" dirty="0"/>
              <a:t> The Higher Education Academy. Academy exchange </a:t>
            </a:r>
            <a:r>
              <a:rPr lang="en-GB" sz="1300" b="1" dirty="0"/>
              <a:t>5pp 18-20.</a:t>
            </a:r>
          </a:p>
          <a:p>
            <a:pPr>
              <a:spcBef>
                <a:spcPts val="600"/>
              </a:spcBef>
              <a:defRPr/>
            </a:pPr>
            <a:r>
              <a:rPr lang="en-GB" sz="1300" b="1" dirty="0" smtClean="0"/>
              <a:t>Sidhu</a:t>
            </a:r>
            <a:r>
              <a:rPr lang="en-GB" sz="1300" b="1" dirty="0"/>
              <a:t>, R., </a:t>
            </a:r>
            <a:r>
              <a:rPr lang="en-GB" sz="1300" b="1" dirty="0" err="1"/>
              <a:t>Ho</a:t>
            </a:r>
            <a:r>
              <a:rPr lang="en-GB" sz="1300" b="1" dirty="0"/>
              <a:t>, K.-C. &amp; </a:t>
            </a:r>
            <a:r>
              <a:rPr lang="en-GB" sz="1300" b="1" dirty="0" err="1"/>
              <a:t>Yeoh</a:t>
            </a:r>
            <a:r>
              <a:rPr lang="en-GB" sz="1300" b="1" dirty="0"/>
              <a:t>, B. (2011) 'Emerging education hubs: the case of Singapore'. </a:t>
            </a:r>
            <a:r>
              <a:rPr lang="en-GB" sz="1300" b="1" i="1" dirty="0"/>
              <a:t>Higher Education</a:t>
            </a:r>
            <a:r>
              <a:rPr lang="en-GB" sz="1300" b="1" dirty="0"/>
              <a:t>, 61 pp 23-40</a:t>
            </a:r>
            <a:r>
              <a:rPr lang="en-GB" sz="1300" b="1" dirty="0" smtClean="0"/>
              <a:t>.</a:t>
            </a:r>
          </a:p>
          <a:p>
            <a:pPr>
              <a:spcBef>
                <a:spcPts val="600"/>
              </a:spcBef>
              <a:defRPr/>
            </a:pPr>
            <a:r>
              <a:rPr lang="en-GB" sz="1300" b="1" dirty="0" err="1"/>
              <a:t>Verbik</a:t>
            </a:r>
            <a:r>
              <a:rPr lang="en-GB" sz="1300" b="1" dirty="0"/>
              <a:t>, L. &amp; </a:t>
            </a:r>
            <a:r>
              <a:rPr lang="en-GB" sz="1300" b="1" dirty="0" err="1"/>
              <a:t>Lasanowski</a:t>
            </a:r>
            <a:r>
              <a:rPr lang="en-GB" sz="1300" b="1" dirty="0"/>
              <a:t>, V. (2007) </a:t>
            </a:r>
            <a:r>
              <a:rPr lang="en-GB" sz="1300" b="1" i="1" dirty="0"/>
              <a:t>International student mobility: patterns and trends.</a:t>
            </a:r>
            <a:r>
              <a:rPr lang="en-GB" sz="1300" b="1" dirty="0"/>
              <a:t> London: The Observatory on borderless higher education. Available.</a:t>
            </a:r>
            <a:endParaRPr lang="en-GB" sz="1300" b="1" dirty="0" smtClean="0"/>
          </a:p>
          <a:p>
            <a:pPr>
              <a:spcBef>
                <a:spcPts val="600"/>
              </a:spcBef>
              <a:defRPr/>
            </a:pPr>
            <a:r>
              <a:rPr lang="en-US" sz="1300" b="1" dirty="0" err="1"/>
              <a:t>Welikala</a:t>
            </a:r>
            <a:r>
              <a:rPr lang="en-US" sz="1300" b="1" dirty="0"/>
              <a:t>, T. (2011) Rethinking International Higher Education Curriculum: Mapping the research landscape. A</a:t>
            </a:r>
            <a:r>
              <a:rPr lang="en-GB" sz="1300" b="1" dirty="0" err="1"/>
              <a:t>vailable</a:t>
            </a:r>
            <a:r>
              <a:rPr lang="en-GB" sz="1300" b="1" dirty="0"/>
              <a:t> at: </a:t>
            </a:r>
            <a:r>
              <a:rPr lang="en-GB" sz="1300" b="1" dirty="0" smtClean="0">
                <a:hlinkClick r:id="rId2"/>
              </a:rPr>
              <a:t>www.universitas21.com/news/details/32/rethinking-international-higher-education-curriculum-mapping-the-research-landscape</a:t>
            </a:r>
            <a:endParaRPr lang="en-GB" sz="1300" b="1" dirty="0"/>
          </a:p>
        </p:txBody>
      </p:sp>
    </p:spTree>
    <p:extLst>
      <p:ext uri="{BB962C8B-B14F-4D97-AF65-F5344CB8AC3E}">
        <p14:creationId xmlns:p14="http://schemas.microsoft.com/office/powerpoint/2010/main" val="39027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972017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What </a:t>
            </a:r>
            <a:r>
              <a:rPr lang="en-GB" sz="3200" b="1" i="1" dirty="0" smtClean="0"/>
              <a:t>is</a:t>
            </a:r>
            <a:r>
              <a:rPr lang="en-GB" sz="3200" b="1" dirty="0" smtClean="0"/>
              <a:t> internationalisation?</a:t>
            </a:r>
            <a:endParaRPr lang="en-GB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339752" y="2780928"/>
            <a:ext cx="65527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 err="1" smtClean="0"/>
              <a:t>Internationalisation</a:t>
            </a:r>
            <a:r>
              <a:rPr lang="en-US" altLang="en-US" sz="2400" b="1" dirty="0" smtClean="0"/>
              <a:t> of HE:  </a:t>
            </a:r>
            <a:r>
              <a:rPr lang="en-US" altLang="en-US" sz="2400" dirty="0" smtClean="0"/>
              <a:t>the integration </a:t>
            </a:r>
          </a:p>
          <a:p>
            <a:r>
              <a:rPr lang="en-US" altLang="en-US" sz="2400" dirty="0" smtClean="0"/>
              <a:t>of an international/intercultural dimension into all of the activities of a university, including the teaching, research and service functions (OECD, 1999). </a:t>
            </a:r>
          </a:p>
        </p:txBody>
      </p:sp>
    </p:spTree>
    <p:extLst>
      <p:ext uri="{BB962C8B-B14F-4D97-AF65-F5344CB8AC3E}">
        <p14:creationId xmlns:p14="http://schemas.microsoft.com/office/powerpoint/2010/main" val="214465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52536" y="-243408"/>
            <a:ext cx="3240360" cy="7101408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/>
          <p:cNvPicPr/>
          <p:nvPr/>
        </p:nvPicPr>
        <p:blipFill rotWithShape="1">
          <a:blip r:embed="rId2"/>
          <a:srcRect l="5075" t="8662" r="44926" b="30436"/>
          <a:stretch/>
        </p:blipFill>
        <p:spPr bwMode="auto">
          <a:xfrm>
            <a:off x="395536" y="260648"/>
            <a:ext cx="8496944" cy="48965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5192032"/>
            <a:ext cx="900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Note: Year of reference of data for countries other than OECD and G20 is 2010</a:t>
            </a:r>
          </a:p>
          <a:p>
            <a:pPr lvl="0"/>
            <a:r>
              <a:rPr lang="en-GB" dirty="0"/>
              <a:t>Data relate to international students defined on the basis of their country of residence. For the united Kingdom, data for 2011 is based on </a:t>
            </a:r>
            <a:r>
              <a:rPr lang="en-GB" dirty="0" smtClean="0"/>
              <a:t>citizenship. Year </a:t>
            </a:r>
            <a:r>
              <a:rPr lang="en-GB" dirty="0"/>
              <a:t>of reference 2010 instead of </a:t>
            </a:r>
            <a:r>
              <a:rPr lang="en-GB" dirty="0" smtClean="0"/>
              <a:t>2011. </a:t>
            </a:r>
            <a:r>
              <a:rPr lang="en-GB" i="1" dirty="0" smtClean="0"/>
              <a:t>Countries </a:t>
            </a:r>
            <a:r>
              <a:rPr lang="en-GB" i="1" dirty="0"/>
              <a:t>are ranked in descending order of 2011 market shares</a:t>
            </a:r>
            <a:endParaRPr lang="en-GB" dirty="0"/>
          </a:p>
          <a:p>
            <a:r>
              <a:rPr lang="en-GB" dirty="0"/>
              <a:t>Source: OECD and UNESCO Institute for Statistics for most data on non-OECD </a:t>
            </a:r>
            <a:r>
              <a:rPr lang="en-GB" dirty="0" smtClean="0"/>
              <a:t>countries (2013).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753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5661248"/>
            <a:ext cx="71642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impact = opportunity </a:t>
            </a:r>
            <a:r>
              <a:rPr lang="en-GB" sz="2000" dirty="0"/>
              <a:t>to explore previously marginalised </a:t>
            </a:r>
            <a:r>
              <a:rPr lang="en-GB" sz="2000" dirty="0" smtClean="0"/>
              <a:t>discourses</a:t>
            </a:r>
            <a:r>
              <a:rPr lang="en-GB" sz="2000" dirty="0"/>
              <a:t>. </a:t>
            </a:r>
            <a:r>
              <a:rPr lang="en-GB" sz="2000" dirty="0" smtClean="0"/>
              <a:t>‘</a:t>
            </a:r>
            <a:r>
              <a:rPr lang="en-GB" sz="2000" dirty="0"/>
              <a:t>global citizen</a:t>
            </a:r>
            <a:r>
              <a:rPr lang="en-GB" sz="2000" dirty="0" smtClean="0"/>
              <a:t>’; language </a:t>
            </a:r>
            <a:r>
              <a:rPr lang="en-GB" sz="2000" dirty="0"/>
              <a:t>skills </a:t>
            </a:r>
            <a:r>
              <a:rPr lang="en-GB" sz="1600" dirty="0" smtClean="0"/>
              <a:t>(</a:t>
            </a:r>
            <a:r>
              <a:rPr lang="en-GB" sz="1600" dirty="0"/>
              <a:t>Bennett, 2002) </a:t>
            </a:r>
            <a:r>
              <a:rPr lang="en-GB" sz="2000" dirty="0"/>
              <a:t>and </a:t>
            </a:r>
            <a:r>
              <a:rPr lang="en-GB" sz="2000" dirty="0" smtClean="0"/>
              <a:t>inter-cultural </a:t>
            </a:r>
            <a:r>
              <a:rPr lang="en-GB" sz="2000" dirty="0"/>
              <a:t>capability </a:t>
            </a:r>
            <a:r>
              <a:rPr lang="en-GB" sz="1600" dirty="0"/>
              <a:t>(Adelman, 1994</a:t>
            </a:r>
            <a:r>
              <a:rPr lang="en-GB" sz="1600" dirty="0" smtClean="0"/>
              <a:t>)</a:t>
            </a:r>
            <a:r>
              <a:rPr lang="en-GB" sz="2000" dirty="0" smtClean="0"/>
              <a:t>. 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260648"/>
            <a:ext cx="54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Changing trends in the  </a:t>
            </a:r>
          </a:p>
          <a:p>
            <a:r>
              <a:rPr lang="en-GB" sz="3200" b="1" dirty="0"/>
              <a:t>  </a:t>
            </a:r>
            <a:r>
              <a:rPr lang="en-GB" sz="3200" b="1" dirty="0" smtClean="0"/>
              <a:t>international student market</a:t>
            </a:r>
            <a:endParaRPr lang="en-GB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51720" y="1484784"/>
            <a:ext cx="6228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UK is the second largest importer of international students </a:t>
            </a:r>
            <a:r>
              <a:rPr lang="en-GB" sz="1600" dirty="0"/>
              <a:t>(</a:t>
            </a:r>
            <a:r>
              <a:rPr lang="en-GB" sz="1600" dirty="0" err="1"/>
              <a:t>Hazelkorn</a:t>
            </a:r>
            <a:r>
              <a:rPr lang="en-GB" sz="1600" dirty="0"/>
              <a:t>, 2008,. OECD, 2013)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39752" y="2348880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Rapid development of local education hubs using transnational partners as award providers </a:t>
            </a:r>
            <a:r>
              <a:rPr lang="en-GB" sz="1600" dirty="0"/>
              <a:t>(Knight, 2011; Sidhu, </a:t>
            </a:r>
            <a:r>
              <a:rPr lang="en-GB" sz="1600" dirty="0" err="1"/>
              <a:t>Ho</a:t>
            </a:r>
            <a:r>
              <a:rPr lang="en-GB" sz="1600" dirty="0"/>
              <a:t> &amp; </a:t>
            </a:r>
            <a:r>
              <a:rPr lang="en-GB" sz="1600" dirty="0" err="1"/>
              <a:t>Yeoh</a:t>
            </a:r>
            <a:r>
              <a:rPr lang="en-GB" sz="1600" dirty="0"/>
              <a:t>, 2011).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55776" y="3284984"/>
            <a:ext cx="6588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International </a:t>
            </a:r>
            <a:r>
              <a:rPr lang="en-GB" sz="2000" dirty="0"/>
              <a:t>Branch Campuses (IBCs) increasingly enable students to gain UK (or American or Australian) degrees locally. </a:t>
            </a:r>
            <a:r>
              <a:rPr lang="en-GB" sz="1600" dirty="0" smtClean="0"/>
              <a:t>(Lane, 2011</a:t>
            </a:r>
            <a:r>
              <a:rPr lang="en-GB" sz="1600" dirty="0"/>
              <a:t>)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11760" y="4509120"/>
            <a:ext cx="65527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Falling international student numbers in UK confirmed by the Observatory on Borderless Higher Education </a:t>
            </a:r>
            <a:r>
              <a:rPr lang="en-GB" sz="1600" dirty="0" smtClean="0"/>
              <a:t>(</a:t>
            </a:r>
            <a:r>
              <a:rPr lang="en-GB" sz="1600" dirty="0" err="1" smtClean="0"/>
              <a:t>Verbik</a:t>
            </a:r>
            <a:r>
              <a:rPr lang="en-GB" sz="1600" dirty="0" smtClean="0"/>
              <a:t> </a:t>
            </a:r>
            <a:r>
              <a:rPr lang="en-GB" sz="1600" dirty="0"/>
              <a:t>and </a:t>
            </a:r>
            <a:r>
              <a:rPr lang="en-GB" sz="1600" dirty="0" err="1" smtClean="0"/>
              <a:t>Lasanowski</a:t>
            </a:r>
            <a:r>
              <a:rPr lang="en-GB" sz="1600" dirty="0" smtClean="0"/>
              <a:t>, 2007</a:t>
            </a:r>
            <a:r>
              <a:rPr lang="en-GB" sz="16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93220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2060848"/>
            <a:ext cx="6611019" cy="376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GB" sz="2400" b="1" dirty="0"/>
              <a:t>Transformative </a:t>
            </a:r>
            <a:r>
              <a:rPr lang="en-GB" sz="2400" b="1" dirty="0" smtClean="0"/>
              <a:t>internationalisation: </a:t>
            </a:r>
            <a:r>
              <a:rPr lang="en-GB" sz="2400" dirty="0" smtClean="0"/>
              <a:t>a </a:t>
            </a:r>
            <a:r>
              <a:rPr lang="en-GB" sz="2400" dirty="0"/>
              <a:t>holistic approach in which universities become internally-minded communities, not simply institutions with ever increasing numbers of international </a:t>
            </a:r>
            <a:r>
              <a:rPr lang="en-GB" sz="2400" dirty="0" smtClean="0"/>
              <a:t>students . </a:t>
            </a:r>
            <a:r>
              <a:rPr lang="en-GB" sz="2400" dirty="0"/>
              <a:t>. . a responsible internationalisation strategy will incorporate innovative approaches to curriculum development, student support mechanisms and academic development initiatives</a:t>
            </a:r>
            <a:r>
              <a:rPr lang="en-GB" sz="2400" dirty="0" smtClean="0"/>
              <a:t>.  (</a:t>
            </a:r>
            <a:r>
              <a:rPr lang="en-GB" sz="2400" dirty="0"/>
              <a:t>Robson, 2011:626</a:t>
            </a:r>
            <a:r>
              <a:rPr lang="en-GB" sz="2400" dirty="0" smtClean="0"/>
              <a:t>)</a:t>
            </a:r>
            <a:r>
              <a:rPr lang="en-GB" sz="2400" dirty="0"/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9632" y="404664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What </a:t>
            </a:r>
            <a:r>
              <a:rPr lang="en-GB" sz="3200" b="1" i="1" dirty="0" smtClean="0"/>
              <a:t>is</a:t>
            </a:r>
            <a:r>
              <a:rPr lang="en-GB" sz="3200" b="1" dirty="0" smtClean="0"/>
              <a:t> internationalisation?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71833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755993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Internationalisation: . . . Why?</a:t>
            </a:r>
            <a:endParaRPr lang="en-GB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35956" y="1815207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live in a globally interconnected world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5956" y="2538955"/>
            <a:ext cx="6929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 smtClean="0"/>
              <a:t>Vast array of new opportunities has created need for greater intercultural understanding </a:t>
            </a:r>
            <a:r>
              <a:rPr lang="en-GB" dirty="0" smtClean="0"/>
              <a:t>(</a:t>
            </a:r>
            <a:r>
              <a:rPr lang="en-GB" dirty="0" err="1" smtClean="0"/>
              <a:t>Koehne</a:t>
            </a:r>
            <a:r>
              <a:rPr lang="en-GB" dirty="0" smtClean="0"/>
              <a:t>, 2006)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135956" y="3632035"/>
            <a:ext cx="74045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 smtClean="0"/>
              <a:t>HEIs recognise need to enable graduates to operate effectively in 21</a:t>
            </a:r>
            <a:r>
              <a:rPr lang="en-GB" sz="2400" baseline="30000" dirty="0" smtClean="0"/>
              <a:t>st</a:t>
            </a:r>
            <a:r>
              <a:rPr lang="en-GB" sz="2400" dirty="0" smtClean="0"/>
              <a:t> century </a:t>
            </a:r>
            <a:r>
              <a:rPr lang="en-GB" dirty="0" smtClean="0"/>
              <a:t>(Bremner &amp; Van-der-</a:t>
            </a:r>
            <a:r>
              <a:rPr lang="en-GB" dirty="0" err="1" smtClean="0"/>
              <a:t>Wende</a:t>
            </a:r>
            <a:r>
              <a:rPr lang="en-GB" dirty="0" smtClean="0"/>
              <a:t>, 1995; </a:t>
            </a:r>
            <a:r>
              <a:rPr lang="en-GB" dirty="0" err="1" smtClean="0"/>
              <a:t>Shiel</a:t>
            </a:r>
            <a:r>
              <a:rPr lang="en-GB" dirty="0" smtClean="0"/>
              <a:t>, 2006)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135956" y="5002113"/>
            <a:ext cx="5434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 smtClean="0"/>
              <a:t>Rich source of opportunity </a:t>
            </a:r>
            <a:r>
              <a:rPr lang="en-GB" dirty="0" smtClean="0"/>
              <a:t>(Magne, 2014)</a:t>
            </a:r>
            <a:endParaRPr lang="en-GB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47" r="64870"/>
          <a:stretch/>
        </p:blipFill>
        <p:spPr bwMode="auto">
          <a:xfrm>
            <a:off x="1" y="6678571"/>
            <a:ext cx="1679900" cy="18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56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1196752"/>
            <a:ext cx="6910872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 smtClean="0"/>
              <a:t>Pedagogies of transfer: </a:t>
            </a:r>
          </a:p>
          <a:p>
            <a:pPr>
              <a:spcBef>
                <a:spcPts val="600"/>
              </a:spcBef>
            </a:pPr>
            <a:r>
              <a:rPr lang="en-US" altLang="en-US" sz="2400" dirty="0" smtClean="0"/>
              <a:t>encourage assimilation or </a:t>
            </a:r>
            <a:r>
              <a:rPr lang="en-US" altLang="en-US" sz="2400" dirty="0" err="1" smtClean="0"/>
              <a:t>socialisation</a:t>
            </a:r>
            <a:r>
              <a:rPr lang="en-US" altLang="en-US" sz="2400" dirty="0" smtClean="0"/>
              <a:t> of international learners to the learning approaches and theoretical perspectives advocated by host university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404664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 smtClean="0"/>
              <a:t>International Pedagogy: issues</a:t>
            </a:r>
            <a:endParaRPr lang="en-US" altLang="en-US" sz="32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760790" y="6197242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 smtClean="0"/>
              <a:t>(</a:t>
            </a:r>
            <a:r>
              <a:rPr lang="en-US" altLang="en-US" sz="2000" dirty="0" err="1" smtClean="0"/>
              <a:t>Welikala</a:t>
            </a:r>
            <a:r>
              <a:rPr lang="en-US" altLang="en-US" sz="2000" dirty="0" smtClean="0"/>
              <a:t>, 2011)</a:t>
            </a:r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064466" y="3284984"/>
            <a:ext cx="6972030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 dirty="0" smtClean="0"/>
              <a:t>Common mistakes with transfer approach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400" dirty="0" smtClean="0"/>
              <a:t>Homogenises groups, ignoring sub-cultures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400" dirty="0" smtClean="0"/>
              <a:t>Address assumed problems with / requirement of international students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400" dirty="0" smtClean="0"/>
              <a:t>Ignores individual values and styles of learning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400" dirty="0" smtClean="0"/>
              <a:t>Overlooks potential international opportunities for </a:t>
            </a:r>
            <a:r>
              <a:rPr lang="en-GB" sz="2400" i="1" dirty="0" smtClean="0"/>
              <a:t>all</a:t>
            </a:r>
            <a:r>
              <a:rPr lang="en-GB" sz="2400" dirty="0" smtClean="0"/>
              <a:t> staff and students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7463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263550"/>
            <a:ext cx="53285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 smtClean="0"/>
              <a:t>International Pedagogy: </a:t>
            </a:r>
          </a:p>
          <a:p>
            <a:r>
              <a:rPr lang="en-US" altLang="en-US" sz="3200" b="1" dirty="0" smtClean="0"/>
              <a:t> alternative notions</a:t>
            </a:r>
            <a:endParaRPr lang="en-GB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94887" y="1600924"/>
            <a:ext cx="7041609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200" b="1" dirty="0" smtClean="0"/>
              <a:t>Intercultural pedagogy: </a:t>
            </a:r>
          </a:p>
          <a:p>
            <a:pPr>
              <a:spcBef>
                <a:spcPts val="600"/>
              </a:spcBef>
            </a:pPr>
            <a:r>
              <a:rPr lang="en-US" altLang="en-US" sz="2200" dirty="0" smtClean="0"/>
              <a:t>engagement of international perspectives / alternative epistemic views in the curriculum; adapt teaching styles to the diverse learning approaches of students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20272" y="6237312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 smtClean="0"/>
              <a:t>(</a:t>
            </a:r>
            <a:r>
              <a:rPr lang="en-US" altLang="en-US" sz="2000" dirty="0" err="1" smtClean="0"/>
              <a:t>Welikala</a:t>
            </a:r>
            <a:r>
              <a:rPr lang="en-US" altLang="en-US" sz="2000" dirty="0" smtClean="0"/>
              <a:t>, 2011)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994887" y="3401124"/>
            <a:ext cx="63995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200" b="1" dirty="0" smtClean="0"/>
              <a:t>Multi-perspective curriculum: </a:t>
            </a:r>
          </a:p>
          <a:p>
            <a:r>
              <a:rPr lang="en-US" altLang="en-US" sz="2200" dirty="0" smtClean="0">
                <a:solidFill>
                  <a:schemeClr val="bg1"/>
                </a:solidFill>
              </a:rPr>
              <a:t>diverse student group offering multiple perspectives about knowledge making and pedagogy; learner is active; curriculum is offered rather than delivered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94887" y="5129316"/>
            <a:ext cx="66365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200" b="1" dirty="0" smtClean="0"/>
              <a:t>Pedagogy of encounter: </a:t>
            </a:r>
          </a:p>
          <a:p>
            <a:r>
              <a:rPr lang="en-US" altLang="en-US" sz="2200" dirty="0" smtClean="0">
                <a:solidFill>
                  <a:schemeClr val="bg1"/>
                </a:solidFill>
              </a:rPr>
              <a:t>different ways of offering the multi-perspectives curriculum; may vary according to discipline, participants, etc.</a:t>
            </a:r>
          </a:p>
        </p:txBody>
      </p:sp>
      <p:sp>
        <p:nvSpPr>
          <p:cNvPr id="9" name="Rounded Rectangle 8"/>
          <p:cNvSpPr/>
          <p:nvPr/>
        </p:nvSpPr>
        <p:spPr>
          <a:xfrm rot="19812133">
            <a:off x="1519351" y="3161977"/>
            <a:ext cx="7196469" cy="12241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2"/>
                </a:solidFill>
              </a:rPr>
              <a:t>An international pedagogy for </a:t>
            </a:r>
            <a:r>
              <a:rPr lang="en-GB" sz="2400" i="1" dirty="0" smtClean="0">
                <a:solidFill>
                  <a:schemeClr val="bg2"/>
                </a:solidFill>
              </a:rPr>
              <a:t>all</a:t>
            </a:r>
            <a:r>
              <a:rPr lang="en-GB" sz="2400" dirty="0" smtClean="0">
                <a:solidFill>
                  <a:schemeClr val="bg2"/>
                </a:solidFill>
              </a:rPr>
              <a:t> those involved, </a:t>
            </a:r>
          </a:p>
          <a:p>
            <a:pPr algn="ctr"/>
            <a:r>
              <a:rPr lang="en-GB" sz="2400" dirty="0" smtClean="0">
                <a:solidFill>
                  <a:schemeClr val="bg2"/>
                </a:solidFill>
              </a:rPr>
              <a:t>not just the few, or the well-travelled</a:t>
            </a:r>
            <a:endParaRPr lang="en-GB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69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404664"/>
            <a:ext cx="5688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What’s the policy (at your </a:t>
            </a:r>
            <a:r>
              <a:rPr lang="en-GB" sz="3200" b="1" dirty="0" err="1" smtClean="0"/>
              <a:t>insti</a:t>
            </a:r>
            <a:r>
              <a:rPr lang="en-GB" sz="3200" b="1" dirty="0" smtClean="0"/>
              <a:t>-</a:t>
            </a:r>
          </a:p>
          <a:p>
            <a:r>
              <a:rPr lang="en-GB" sz="3200" b="1" dirty="0" err="1" smtClean="0"/>
              <a:t>tution</a:t>
            </a:r>
            <a:r>
              <a:rPr lang="en-GB" sz="3200" b="1" dirty="0" smtClean="0"/>
              <a:t>), and how can you use it?</a:t>
            </a:r>
            <a:endParaRPr lang="en-GB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07704" y="1953414"/>
            <a:ext cx="73448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Excellent learning in partnership with students</a:t>
            </a:r>
          </a:p>
          <a:p>
            <a:r>
              <a:rPr lang="en-GB" dirty="0" smtClean="0"/>
              <a:t>develop flexible delivery and methods of learning that reflect the requirements of the programme or course and the varied needs of our </a:t>
            </a:r>
            <a:r>
              <a:rPr lang="en-GB" dirty="0" smtClean="0">
                <a:solidFill>
                  <a:srgbClr val="FFFF00"/>
                </a:solidFill>
              </a:rPr>
              <a:t>diverse student body</a:t>
            </a:r>
            <a:r>
              <a:rPr lang="en-GB" dirty="0" smtClean="0"/>
              <a:t>; offer a </a:t>
            </a:r>
            <a:r>
              <a:rPr lang="en-GB" dirty="0" smtClean="0">
                <a:solidFill>
                  <a:srgbClr val="FFFF00"/>
                </a:solidFill>
              </a:rPr>
              <a:t>globally relevant and culturally rich </a:t>
            </a:r>
            <a:r>
              <a:rPr lang="en-GB" dirty="0" smtClean="0"/>
              <a:t>experience by growing our international student body and encouraging all students to undertake curricula and extra-curricular activities with an </a:t>
            </a:r>
            <a:r>
              <a:rPr lang="en-GB" dirty="0" smtClean="0">
                <a:solidFill>
                  <a:srgbClr val="FFFF00"/>
                </a:solidFill>
              </a:rPr>
              <a:t>international perspective</a:t>
            </a:r>
            <a:r>
              <a:rPr lang="en-GB" dirty="0" smtClean="0"/>
              <a:t>.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123728" y="4149080"/>
            <a:ext cx="69127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World class research and innovation</a:t>
            </a:r>
          </a:p>
          <a:p>
            <a:r>
              <a:rPr lang="en-GB" dirty="0" smtClean="0"/>
              <a:t>pursue appropriate research </a:t>
            </a:r>
            <a:r>
              <a:rPr lang="en-GB" dirty="0" smtClean="0">
                <a:solidFill>
                  <a:srgbClr val="FFFF00"/>
                </a:solidFill>
              </a:rPr>
              <a:t>partnerships and collaborations with other universities </a:t>
            </a:r>
            <a:r>
              <a:rPr lang="en-GB" dirty="0" smtClean="0"/>
              <a:t>and regional, national and </a:t>
            </a:r>
            <a:r>
              <a:rPr lang="en-GB" dirty="0" smtClean="0">
                <a:solidFill>
                  <a:srgbClr val="FFFF00"/>
                </a:solidFill>
              </a:rPr>
              <a:t>international organisations </a:t>
            </a:r>
            <a:r>
              <a:rPr lang="en-GB" dirty="0" smtClean="0"/>
              <a:t>and businesses;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835696" y="5520714"/>
            <a:ext cx="72728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Driving engagement</a:t>
            </a:r>
          </a:p>
          <a:p>
            <a:r>
              <a:rPr lang="en-GB" dirty="0" smtClean="0"/>
              <a:t>foster and promote </a:t>
            </a:r>
            <a:r>
              <a:rPr lang="en-GB" dirty="0" smtClean="0">
                <a:solidFill>
                  <a:srgbClr val="FFFF00"/>
                </a:solidFill>
              </a:rPr>
              <a:t>international opportunities </a:t>
            </a:r>
            <a:r>
              <a:rPr lang="en-GB" dirty="0" smtClean="0"/>
              <a:t>for our students and staff through </a:t>
            </a:r>
            <a:r>
              <a:rPr lang="en-GB" dirty="0" smtClean="0">
                <a:solidFill>
                  <a:srgbClr val="FFFF00"/>
                </a:solidFill>
              </a:rPr>
              <a:t>cross-cultural events </a:t>
            </a:r>
            <a:r>
              <a:rPr lang="en-GB" dirty="0" smtClean="0"/>
              <a:t>on our campuses, </a:t>
            </a:r>
            <a:r>
              <a:rPr lang="en-GB" dirty="0" smtClean="0">
                <a:solidFill>
                  <a:srgbClr val="FFFF00"/>
                </a:solidFill>
              </a:rPr>
              <a:t>exchange programmes</a:t>
            </a:r>
            <a:r>
              <a:rPr lang="en-GB" dirty="0" smtClean="0"/>
              <a:t>, and research and professional connections;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 rot="19716742">
            <a:off x="1094883" y="3212975"/>
            <a:ext cx="7848872" cy="12961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bg2"/>
                </a:solidFill>
              </a:rPr>
              <a:t>Internationalisation events:  resources, workshops, conference, module, research</a:t>
            </a:r>
            <a:endParaRPr lang="en-GB" sz="2400" b="1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5696" y="1481882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GB" sz="2400" dirty="0">
                <a:solidFill>
                  <a:prstClr val="white"/>
                </a:solidFill>
              </a:rPr>
              <a:t>Plymouth University 2020 </a:t>
            </a:r>
            <a:r>
              <a:rPr lang="en-GB" sz="2400" dirty="0" smtClean="0">
                <a:solidFill>
                  <a:prstClr val="white"/>
                </a:solidFill>
              </a:rPr>
              <a:t>strategy</a:t>
            </a:r>
            <a:endParaRPr lang="en-GB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37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1305</Words>
  <Application>Microsoft Office PowerPoint</Application>
  <PresentationFormat>On-screen Show (4:3)</PresentationFormat>
  <Paragraphs>89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Developing an international curriculum: why and how?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Plymouth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Pollyanna Magne</dc:creator>
  <cp:lastModifiedBy>Pollyanna Magne</cp:lastModifiedBy>
  <cp:revision>26</cp:revision>
  <dcterms:created xsi:type="dcterms:W3CDTF">2015-02-12T09:28:57Z</dcterms:created>
  <dcterms:modified xsi:type="dcterms:W3CDTF">2015-05-29T10:51:31Z</dcterms:modified>
</cp:coreProperties>
</file>